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405" r:id="rId2"/>
    <p:sldId id="257" r:id="rId3"/>
    <p:sldId id="258" r:id="rId4"/>
    <p:sldId id="259" r:id="rId5"/>
    <p:sldId id="412" r:id="rId6"/>
    <p:sldId id="260" r:id="rId7"/>
    <p:sldId id="261" r:id="rId8"/>
    <p:sldId id="406" r:id="rId9"/>
    <p:sldId id="413" r:id="rId10"/>
    <p:sldId id="415" r:id="rId11"/>
    <p:sldId id="407" r:id="rId12"/>
    <p:sldId id="414" r:id="rId13"/>
    <p:sldId id="408" r:id="rId14"/>
    <p:sldId id="40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gin Tod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3"/>
    <p:restoredTop sz="50000" autoAdjust="0"/>
  </p:normalViewPr>
  <p:slideViewPr>
    <p:cSldViewPr snapToGrid="0" snapToObjects="1">
      <p:cViewPr varScale="1">
        <p:scale>
          <a:sx n="127" d="100"/>
          <a:sy n="127" d="100"/>
        </p:scale>
        <p:origin x="63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45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WILSON" userId="7cbb5a3c839bd4b3" providerId="LiveId" clId="{5FA57A36-40A6-482F-8233-24C70970F5D9}"/>
    <pc:docChg chg="undo custSel addSld delSld modSld">
      <pc:chgData name="JANET WILSON" userId="7cbb5a3c839bd4b3" providerId="LiveId" clId="{5FA57A36-40A6-482F-8233-24C70970F5D9}" dt="2022-02-01T01:35:41.317" v="1316" actId="20577"/>
      <pc:docMkLst>
        <pc:docMk/>
      </pc:docMkLst>
      <pc:sldChg chg="modSp mod">
        <pc:chgData name="JANET WILSON" userId="7cbb5a3c839bd4b3" providerId="LiveId" clId="{5FA57A36-40A6-482F-8233-24C70970F5D9}" dt="2022-02-01T01:25:22.426" v="1083" actId="6549"/>
        <pc:sldMkLst>
          <pc:docMk/>
          <pc:sldMk cId="0" sldId="260"/>
        </pc:sldMkLst>
        <pc:spChg chg="mod">
          <ac:chgData name="JANET WILSON" userId="7cbb5a3c839bd4b3" providerId="LiveId" clId="{5FA57A36-40A6-482F-8233-24C70970F5D9}" dt="2022-02-01T01:25:22.426" v="1083" actId="6549"/>
          <ac:spMkLst>
            <pc:docMk/>
            <pc:sldMk cId="0" sldId="260"/>
            <ac:spMk id="157699" creationId="{DA69B71B-02B7-5F47-941A-1D657DA2D3DF}"/>
          </ac:spMkLst>
        </pc:spChg>
      </pc:sldChg>
      <pc:sldChg chg="modSp mod">
        <pc:chgData name="JANET WILSON" userId="7cbb5a3c839bd4b3" providerId="LiveId" clId="{5FA57A36-40A6-482F-8233-24C70970F5D9}" dt="2022-02-01T01:25:44.744" v="1094" actId="6549"/>
        <pc:sldMkLst>
          <pc:docMk/>
          <pc:sldMk cId="0" sldId="261"/>
        </pc:sldMkLst>
        <pc:spChg chg="mod">
          <ac:chgData name="JANET WILSON" userId="7cbb5a3c839bd4b3" providerId="LiveId" clId="{5FA57A36-40A6-482F-8233-24C70970F5D9}" dt="2022-02-01T01:25:44.744" v="1094" actId="6549"/>
          <ac:spMkLst>
            <pc:docMk/>
            <pc:sldMk cId="0" sldId="261"/>
            <ac:spMk id="158723" creationId="{2EFBF73B-6B61-334A-BDEB-CEE32FFEE146}"/>
          </ac:spMkLst>
        </pc:spChg>
      </pc:sldChg>
      <pc:sldChg chg="addSp delSp modSp mod">
        <pc:chgData name="JANET WILSON" userId="7cbb5a3c839bd4b3" providerId="LiveId" clId="{5FA57A36-40A6-482F-8233-24C70970F5D9}" dt="2022-01-27T19:57:53.699" v="24" actId="14100"/>
        <pc:sldMkLst>
          <pc:docMk/>
          <pc:sldMk cId="1516494668" sldId="406"/>
        </pc:sldMkLst>
        <pc:spChg chg="add del mod">
          <ac:chgData name="JANET WILSON" userId="7cbb5a3c839bd4b3" providerId="LiveId" clId="{5FA57A36-40A6-482F-8233-24C70970F5D9}" dt="2022-01-27T19:57:34.622" v="21" actId="21"/>
          <ac:spMkLst>
            <pc:docMk/>
            <pc:sldMk cId="1516494668" sldId="406"/>
            <ac:spMk id="4" creationId="{BAA6E50A-10F7-4217-A226-705D643BAA72}"/>
          </ac:spMkLst>
        </pc:spChg>
        <pc:picChg chg="add del mod">
          <ac:chgData name="JANET WILSON" userId="7cbb5a3c839bd4b3" providerId="LiveId" clId="{5FA57A36-40A6-482F-8233-24C70970F5D9}" dt="2022-01-27T19:57:53.699" v="24" actId="14100"/>
          <ac:picMkLst>
            <pc:docMk/>
            <pc:sldMk cId="1516494668" sldId="406"/>
            <ac:picMk id="5" creationId="{6506C230-F466-C04F-BF1B-83CD0D4A4246}"/>
          </ac:picMkLst>
        </pc:picChg>
        <pc:picChg chg="add del mod ord">
          <ac:chgData name="JANET WILSON" userId="7cbb5a3c839bd4b3" providerId="LiveId" clId="{5FA57A36-40A6-482F-8233-24C70970F5D9}" dt="2022-01-27T19:57:29.245" v="20" actId="22"/>
          <ac:picMkLst>
            <pc:docMk/>
            <pc:sldMk cId="1516494668" sldId="406"/>
            <ac:picMk id="7" creationId="{7D5D2BCE-960F-4909-8114-06837221A08D}"/>
          </ac:picMkLst>
        </pc:picChg>
      </pc:sldChg>
      <pc:sldChg chg="modSp mod">
        <pc:chgData name="JANET WILSON" userId="7cbb5a3c839bd4b3" providerId="LiveId" clId="{5FA57A36-40A6-482F-8233-24C70970F5D9}" dt="2022-02-01T01:22:20.519" v="1041" actId="27636"/>
        <pc:sldMkLst>
          <pc:docMk/>
          <pc:sldMk cId="2273377922" sldId="407"/>
        </pc:sldMkLst>
        <pc:spChg chg="mod">
          <ac:chgData name="JANET WILSON" userId="7cbb5a3c839bd4b3" providerId="LiveId" clId="{5FA57A36-40A6-482F-8233-24C70970F5D9}" dt="2022-02-01T01:21:55.422" v="1034" actId="14100"/>
          <ac:spMkLst>
            <pc:docMk/>
            <pc:sldMk cId="2273377922" sldId="407"/>
            <ac:spMk id="2" creationId="{00F821EF-832A-3F43-8497-56C377ECC98C}"/>
          </ac:spMkLst>
        </pc:spChg>
        <pc:spChg chg="mod">
          <ac:chgData name="JANET WILSON" userId="7cbb5a3c839bd4b3" providerId="LiveId" clId="{5FA57A36-40A6-482F-8233-24C70970F5D9}" dt="2022-02-01T01:22:20.519" v="1041" actId="27636"/>
          <ac:spMkLst>
            <pc:docMk/>
            <pc:sldMk cId="2273377922" sldId="407"/>
            <ac:spMk id="3" creationId="{A03B8761-AC2D-624E-95CE-E96785283CF3}"/>
          </ac:spMkLst>
        </pc:spChg>
      </pc:sldChg>
      <pc:sldChg chg="modSp mod">
        <pc:chgData name="JANET WILSON" userId="7cbb5a3c839bd4b3" providerId="LiveId" clId="{5FA57A36-40A6-482F-8233-24C70970F5D9}" dt="2022-02-01T01:35:41.317" v="1316" actId="20577"/>
        <pc:sldMkLst>
          <pc:docMk/>
          <pc:sldMk cId="1667557060" sldId="409"/>
        </pc:sldMkLst>
        <pc:spChg chg="mod">
          <ac:chgData name="JANET WILSON" userId="7cbb5a3c839bd4b3" providerId="LiveId" clId="{5FA57A36-40A6-482F-8233-24C70970F5D9}" dt="2022-02-01T01:35:41.317" v="1316" actId="20577"/>
          <ac:spMkLst>
            <pc:docMk/>
            <pc:sldMk cId="1667557060" sldId="409"/>
            <ac:spMk id="3" creationId="{32B78FE1-4CB9-F943-AEA1-92D4ADF44141}"/>
          </ac:spMkLst>
        </pc:spChg>
      </pc:sldChg>
      <pc:sldChg chg="del">
        <pc:chgData name="JANET WILSON" userId="7cbb5a3c839bd4b3" providerId="LiveId" clId="{5FA57A36-40A6-482F-8233-24C70970F5D9}" dt="2022-01-27T19:55:01.220" v="6" actId="2696"/>
        <pc:sldMkLst>
          <pc:docMk/>
          <pc:sldMk cId="1128540763" sldId="410"/>
        </pc:sldMkLst>
      </pc:sldChg>
      <pc:sldChg chg="addSp delSp modSp new mod">
        <pc:chgData name="JANET WILSON" userId="7cbb5a3c839bd4b3" providerId="LiveId" clId="{5FA57A36-40A6-482F-8233-24C70970F5D9}" dt="2022-02-01T01:21:22.001" v="1030" actId="14100"/>
        <pc:sldMkLst>
          <pc:docMk/>
          <pc:sldMk cId="2483717521" sldId="413"/>
        </pc:sldMkLst>
        <pc:spChg chg="mod">
          <ac:chgData name="JANET WILSON" userId="7cbb5a3c839bd4b3" providerId="LiveId" clId="{5FA57A36-40A6-482F-8233-24C70970F5D9}" dt="2022-02-01T01:21:15.763" v="1029" actId="20577"/>
          <ac:spMkLst>
            <pc:docMk/>
            <pc:sldMk cId="2483717521" sldId="413"/>
            <ac:spMk id="2" creationId="{D6224190-F121-493F-B137-9E1EC7EBCACE}"/>
          </ac:spMkLst>
        </pc:spChg>
        <pc:spChg chg="del">
          <ac:chgData name="JANET WILSON" userId="7cbb5a3c839bd4b3" providerId="LiveId" clId="{5FA57A36-40A6-482F-8233-24C70970F5D9}" dt="2022-01-27T19:53:58.582" v="1" actId="22"/>
          <ac:spMkLst>
            <pc:docMk/>
            <pc:sldMk cId="2483717521" sldId="413"/>
            <ac:spMk id="3" creationId="{DD01DF99-EE35-41A8-9E27-9FE7AC72E61E}"/>
          </ac:spMkLst>
        </pc:spChg>
        <pc:picChg chg="add mod ord">
          <ac:chgData name="JANET WILSON" userId="7cbb5a3c839bd4b3" providerId="LiveId" clId="{5FA57A36-40A6-482F-8233-24C70970F5D9}" dt="2022-02-01T01:21:22.001" v="1030" actId="14100"/>
          <ac:picMkLst>
            <pc:docMk/>
            <pc:sldMk cId="2483717521" sldId="413"/>
            <ac:picMk id="5" creationId="{11A6B721-1467-4392-B276-15F24D12B2AC}"/>
          </ac:picMkLst>
        </pc:picChg>
      </pc:sldChg>
      <pc:sldChg chg="modSp new mod">
        <pc:chgData name="JANET WILSON" userId="7cbb5a3c839bd4b3" providerId="LiveId" clId="{5FA57A36-40A6-482F-8233-24C70970F5D9}" dt="2022-02-01T01:22:50.043" v="1050" actId="20577"/>
        <pc:sldMkLst>
          <pc:docMk/>
          <pc:sldMk cId="2036941328" sldId="414"/>
        </pc:sldMkLst>
        <pc:spChg chg="mod">
          <ac:chgData name="JANET WILSON" userId="7cbb5a3c839bd4b3" providerId="LiveId" clId="{5FA57A36-40A6-482F-8233-24C70970F5D9}" dt="2022-02-01T01:22:50.043" v="1050" actId="20577"/>
          <ac:spMkLst>
            <pc:docMk/>
            <pc:sldMk cId="2036941328" sldId="414"/>
            <ac:spMk id="2" creationId="{D4D0F7E6-03B5-4DA8-BA2C-00FA5FCDB20C}"/>
          </ac:spMkLst>
        </pc:spChg>
        <pc:spChg chg="mod">
          <ac:chgData name="JANET WILSON" userId="7cbb5a3c839bd4b3" providerId="LiveId" clId="{5FA57A36-40A6-482F-8233-24C70970F5D9}" dt="2022-02-01T01:15:31.361" v="856" actId="20577"/>
          <ac:spMkLst>
            <pc:docMk/>
            <pc:sldMk cId="2036941328" sldId="414"/>
            <ac:spMk id="3" creationId="{A9D1659B-E1DE-476E-A837-A6365D6BB5BA}"/>
          </ac:spMkLst>
        </pc:spChg>
      </pc:sldChg>
      <pc:sldChg chg="addSp delSp modSp new mod">
        <pc:chgData name="JANET WILSON" userId="7cbb5a3c839bd4b3" providerId="LiveId" clId="{5FA57A36-40A6-482F-8233-24C70970F5D9}" dt="2022-02-01T01:31:16.329" v="1096" actId="14100"/>
        <pc:sldMkLst>
          <pc:docMk/>
          <pc:sldMk cId="679520618" sldId="415"/>
        </pc:sldMkLst>
        <pc:spChg chg="mod">
          <ac:chgData name="JANET WILSON" userId="7cbb5a3c839bd4b3" providerId="LiveId" clId="{5FA57A36-40A6-482F-8233-24C70970F5D9}" dt="2022-02-01T01:14:07.659" v="776" actId="20577"/>
          <ac:spMkLst>
            <pc:docMk/>
            <pc:sldMk cId="679520618" sldId="415"/>
            <ac:spMk id="2" creationId="{D4AEC5B1-C90E-4EA7-B317-9765B69E339D}"/>
          </ac:spMkLst>
        </pc:spChg>
        <pc:spChg chg="del">
          <ac:chgData name="JANET WILSON" userId="7cbb5a3c839bd4b3" providerId="LiveId" clId="{5FA57A36-40A6-482F-8233-24C70970F5D9}" dt="2022-02-01T01:12:40.010" v="737" actId="22"/>
          <ac:spMkLst>
            <pc:docMk/>
            <pc:sldMk cId="679520618" sldId="415"/>
            <ac:spMk id="3" creationId="{86CFE872-52CB-4E0D-930C-4E6A818E2D5E}"/>
          </ac:spMkLst>
        </pc:spChg>
        <pc:picChg chg="add mod ord">
          <ac:chgData name="JANET WILSON" userId="7cbb5a3c839bd4b3" providerId="LiveId" clId="{5FA57A36-40A6-482F-8233-24C70970F5D9}" dt="2022-02-01T01:31:16.329" v="1096" actId="14100"/>
          <ac:picMkLst>
            <pc:docMk/>
            <pc:sldMk cId="679520618" sldId="415"/>
            <ac:picMk id="5" creationId="{D3B08D14-21D3-45D9-8D36-FFB29460A284}"/>
          </ac:picMkLst>
        </pc:picChg>
      </pc:sldChg>
      <pc:sldChg chg="new del">
        <pc:chgData name="JANET WILSON" userId="7cbb5a3c839bd4b3" providerId="LiveId" clId="{5FA57A36-40A6-482F-8233-24C70970F5D9}" dt="2022-02-01T01:15:34.920" v="857" actId="47"/>
        <pc:sldMkLst>
          <pc:docMk/>
          <pc:sldMk cId="1506354147" sldId="4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97089-ABDA-9448-A768-ABD07954A579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72CAB-16F7-5442-BDBF-41BAE45C2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8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  <a:p>
            <a:pPr lvl="4"/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  <a:p>
            <a:pPr lvl="4"/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  <a:p>
            <a:pPr lvl="4"/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614" y="380999"/>
            <a:ext cx="7471775" cy="2324416"/>
          </a:xfrm>
        </p:spPr>
        <p:txBody>
          <a:bodyPr/>
          <a:lstStyle/>
          <a:p>
            <a:r>
              <a:rPr lang="en-US" altLang="en-US" sz="3600" dirty="0"/>
              <a:t>  </a:t>
            </a:r>
            <a:r>
              <a:rPr lang="en-US" altLang="en-US" sz="3200" b="1" dirty="0"/>
              <a:t>CVO and Credentials Committee         Vetting of State Medical Board Data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769" y="2576945"/>
            <a:ext cx="8651630" cy="4050565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/>
              <a:t>                        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/>
              <a:t>         </a:t>
            </a:r>
            <a:r>
              <a:rPr lang="en-US" sz="3200" b="1" dirty="0"/>
              <a:t>National Credentialing Forum 2022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/>
              <a:t>		          </a:t>
            </a:r>
            <a:r>
              <a:rPr lang="en-US" sz="2400" dirty="0"/>
              <a:t>February 2022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		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0869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C5B1-C90E-4EA7-B317-9765B69E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CVO Software – auto response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B08D14-21D3-45D9-8D36-FFB29460A2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0950" y="1738117"/>
            <a:ext cx="5312588" cy="2765870"/>
          </a:xfrm>
        </p:spPr>
      </p:pic>
    </p:spTree>
    <p:extLst>
      <p:ext uri="{BB962C8B-B14F-4D97-AF65-F5344CB8AC3E}">
        <p14:creationId xmlns:p14="http://schemas.microsoft.com/office/powerpoint/2010/main" val="679520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821EF-832A-3F43-8497-56C377ECC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292" y="551664"/>
            <a:ext cx="7583487" cy="1874141"/>
          </a:xfrm>
        </p:spPr>
        <p:txBody>
          <a:bodyPr/>
          <a:lstStyle/>
          <a:p>
            <a:r>
              <a:rPr lang="en-US" altLang="en-US" sz="2800" dirty="0"/>
              <a:t>How effective are current credentialing software packages at identifying for CVOs underlying medical board issues and sanctions with an applicant?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B8761-AC2D-624E-95CE-E96785283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63" y="2614731"/>
            <a:ext cx="7583487" cy="3422998"/>
          </a:xfrm>
        </p:spPr>
        <p:txBody>
          <a:bodyPr>
            <a:normAutofit fontScale="92500"/>
          </a:bodyPr>
          <a:lstStyle/>
          <a:p>
            <a:r>
              <a:rPr lang="en-US" dirty="0"/>
              <a:t>TSBME– No disciplinary action but permit is suspended.   No red flag in software. </a:t>
            </a:r>
          </a:p>
          <a:p>
            <a:r>
              <a:rPr lang="en-US" dirty="0"/>
              <a:t>New York just recently added automated board action notice, previously CVO had to manually search for info</a:t>
            </a:r>
          </a:p>
          <a:p>
            <a:r>
              <a:rPr lang="en-US" dirty="0"/>
              <a:t>Some software programs do not reflect red flags thus CVO has to assure 100% review of all licensure and other verifications </a:t>
            </a:r>
          </a:p>
          <a:p>
            <a:r>
              <a:rPr lang="en-US" dirty="0"/>
              <a:t>System Auto- Review if no identified red flag – thus audits are critical</a:t>
            </a:r>
          </a:p>
        </p:txBody>
      </p:sp>
    </p:spTree>
    <p:extLst>
      <p:ext uri="{BB962C8B-B14F-4D97-AF65-F5344CB8AC3E}">
        <p14:creationId xmlns:p14="http://schemas.microsoft.com/office/powerpoint/2010/main" val="2273377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0F7E6-03B5-4DA8-BA2C-00FA5FCDB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CVO Due Diligence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1659B-E1DE-476E-A837-A6365D6BB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CVO’s experience organizational pressure to shorten turn-around times</a:t>
            </a:r>
          </a:p>
          <a:p>
            <a:r>
              <a:rPr lang="en-US" dirty="0"/>
              <a:t>Lack of training of staff to watch for red flags reflected or not reflected on verification </a:t>
            </a:r>
          </a:p>
          <a:p>
            <a:r>
              <a:rPr lang="en-US" dirty="0"/>
              <a:t>Lack of effective CVO file audits to assure all red flags are identified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41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E0C39-F6AB-754C-A04D-4D4DF6844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00"/>
            <a:ext cx="8438367" cy="1836107"/>
          </a:xfrm>
        </p:spPr>
        <p:txBody>
          <a:bodyPr/>
          <a:lstStyle/>
          <a:p>
            <a:r>
              <a:rPr lang="en-US" altLang="en-US" sz="3200" dirty="0"/>
              <a:t>How much should we expect credentialing committees to evaluate from an applicant’s history with a medical board?  Who Should Decide? When is the information a ‘red flag’?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D0337-EEAE-094D-A6A2-4E741B273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45" y="2217107"/>
            <a:ext cx="7972817" cy="43590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Clearly, if the content deals with clinical competence or professional conduct, the material is relevant and should be assessed.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about personal background data: troubles with the law, family related matters, health issues, unsubstantiated complaints?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Is more knowledge always better?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What about the burden of work and time on credentialing bodies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Will physicians find it an </a:t>
            </a:r>
            <a:r>
              <a:rPr lang="en-US" dirty="0" err="1"/>
              <a:t>uneccesary</a:t>
            </a:r>
            <a:r>
              <a:rPr lang="en-US" dirty="0"/>
              <a:t> invasion of privacy?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Is there a growing imperative to evaluate applicants beyond their clinical competency and professional conduct?</a:t>
            </a:r>
          </a:p>
        </p:txBody>
      </p:sp>
    </p:spTree>
    <p:extLst>
      <p:ext uri="{BB962C8B-B14F-4D97-AF65-F5344CB8AC3E}">
        <p14:creationId xmlns:p14="http://schemas.microsoft.com/office/powerpoint/2010/main" val="881451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8EDE-FACE-5F46-B19D-79BF002D9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		</a:t>
            </a:r>
            <a:r>
              <a:rPr lang="en-US" b="1"/>
              <a:t>Other </a:t>
            </a:r>
            <a:r>
              <a:rPr lang="en-US" b="1" dirty="0"/>
              <a:t>Issues?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78FE1-4CB9-F943-AEA1-92D4ADF44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Ineffective tracking of license suspensions once board </a:t>
            </a:r>
            <a:r>
              <a:rPr lang="en-US"/>
              <a:t>takes action</a:t>
            </a:r>
            <a:endParaRPr lang="en-US" dirty="0"/>
          </a:p>
          <a:p>
            <a:r>
              <a:rPr lang="en-US" dirty="0"/>
              <a:t>Obligation of MEC </a:t>
            </a:r>
            <a:r>
              <a:rPr lang="en-US" dirty="0" err="1"/>
              <a:t>followup</a:t>
            </a:r>
            <a:r>
              <a:rPr lang="en-US" dirty="0"/>
              <a:t> of identified issues resulting in license suspension (e.g. child pornography, threat to patient safety, DUI,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57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">
            <a:extLst>
              <a:ext uri="{FF2B5EF4-FFF2-40B4-BE49-F238E27FC236}">
                <a16:creationId xmlns:a16="http://schemas.microsoft.com/office/drawing/2014/main" id="{5A6CBDA0-F537-5940-8F28-97F5F9F53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647" y="344909"/>
            <a:ext cx="8228707" cy="682225"/>
          </a:xfrm>
        </p:spPr>
        <p:txBody>
          <a:bodyPr/>
          <a:lstStyle/>
          <a:p>
            <a:r>
              <a:rPr lang="en-US" altLang="en-US" sz="3600" b="1" dirty="0"/>
              <a:t>        Why Is There A Concern?</a:t>
            </a:r>
          </a:p>
        </p:txBody>
      </p:sp>
      <p:sp>
        <p:nvSpPr>
          <p:cNvPr id="154627" name="Rectangle 2">
            <a:extLst>
              <a:ext uri="{FF2B5EF4-FFF2-40B4-BE49-F238E27FC236}">
                <a16:creationId xmlns:a16="http://schemas.microsoft.com/office/drawing/2014/main" id="{0D953F99-AAA5-E043-9359-AAFDC5FF64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9463" y="1503123"/>
            <a:ext cx="7583487" cy="4534607"/>
          </a:xfrm>
        </p:spPr>
        <p:txBody>
          <a:bodyPr/>
          <a:lstStyle/>
          <a:p>
            <a:pPr marL="292437" indent="0">
              <a:buNone/>
            </a:pPr>
            <a:r>
              <a:rPr lang="en-US" altLang="en-US" sz="2400" dirty="0"/>
              <a:t>An exponential rise of negligent credentialing lawsuits has triggered this issue</a:t>
            </a:r>
          </a:p>
          <a:p>
            <a:pPr marL="292437" indent="0">
              <a:buNone/>
            </a:pPr>
            <a:endParaRPr lang="en-US" altLang="en-US" dirty="0"/>
          </a:p>
          <a:p>
            <a:pPr marL="292437" indent="0">
              <a:buNone/>
            </a:pPr>
            <a:endParaRPr lang="en-US" altLang="en-US" dirty="0"/>
          </a:p>
          <a:p>
            <a:pPr marL="292437" indent="0">
              <a:buNone/>
            </a:pPr>
            <a:r>
              <a:rPr lang="en-US" altLang="en-US" dirty="0"/>
              <a:t>Increasingly savvy plaintiff’s attorneys and some recurring plaintiff’s experts have routinely accessed public state medical board information to present in their negligent credentialing allegations</a:t>
            </a:r>
          </a:p>
          <a:p>
            <a:pPr marL="292437" indent="0">
              <a:buNone/>
            </a:pPr>
            <a:endParaRPr lang="en-US" alt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3204A377-4A1A-F240-A038-D680AA6BD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55779" y="2334577"/>
            <a:ext cx="1403262" cy="1050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42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BA00D7-9627-584F-AA88-0135FB9B2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009" y="4855389"/>
            <a:ext cx="2243986" cy="1501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E15DEB3D-ACFC-6D41-96C9-7BBFDA428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78" b="1" dirty="0">
                <a:latin typeface="Palatino" pitchFamily="2" charset="77"/>
                <a:sym typeface="Palatino" pitchFamily="2" charset="77"/>
              </a:rPr>
              <a:t>	   Case Examples</a:t>
            </a:r>
            <a:endParaRPr lang="en-US" altLang="en-US" sz="4078" b="1" dirty="0">
              <a:latin typeface="Palatino" pitchFamily="2" charset="77"/>
              <a:ea typeface="ヒラギノ明朝 ProN W6" panose="02020300000000000000" pitchFamily="18" charset="-128"/>
              <a:sym typeface="Palatino" pitchFamily="2" charset="77"/>
            </a:endParaRPr>
          </a:p>
        </p:txBody>
      </p:sp>
      <p:sp>
        <p:nvSpPr>
          <p:cNvPr id="155651" name="Rectangle 2">
            <a:extLst>
              <a:ext uri="{FF2B5EF4-FFF2-40B4-BE49-F238E27FC236}">
                <a16:creationId xmlns:a16="http://schemas.microsoft.com/office/drawing/2014/main" id="{CB4AD3AA-85F8-A646-B3BC-B28B07E131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9463" y="2029216"/>
            <a:ext cx="7583487" cy="4008514"/>
          </a:xfrm>
        </p:spPr>
        <p:txBody>
          <a:bodyPr/>
          <a:lstStyle/>
          <a:p>
            <a:pPr marL="292437" indent="0">
              <a:buNone/>
            </a:pPr>
            <a:r>
              <a:rPr lang="en-US" altLang="en-US" b="1" dirty="0">
                <a:latin typeface="Palatino" pitchFamily="2" charset="77"/>
                <a:ea typeface="ヒラギノ明朝 ProN W6" panose="02020300000000000000" pitchFamily="18" charset="-128"/>
                <a:sym typeface="Palatino" pitchFamily="2" charset="77"/>
              </a:rPr>
              <a:t>Scenario 1:   Substance abuse background</a:t>
            </a:r>
          </a:p>
          <a:p>
            <a:pPr marL="292437" indent="0">
              <a:buNone/>
            </a:pPr>
            <a:r>
              <a:rPr lang="en-US" altLang="en-US" b="1" dirty="0">
                <a:latin typeface="Palatino" pitchFamily="2" charset="77"/>
                <a:ea typeface="ヒラギノ明朝 ProN W6" panose="02020300000000000000" pitchFamily="18" charset="-128"/>
                <a:sym typeface="Palatino" pitchFamily="2" charset="77"/>
              </a:rPr>
              <a:t>Scenario 2:   Behavioral allegations arising out of divorce and multiple board complaints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9D314961-A68B-3C4B-88DD-91EB0F558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148" b="1" dirty="0">
                <a:latin typeface="Palatino" pitchFamily="2" charset="77"/>
                <a:sym typeface="Palatino" pitchFamily="2" charset="77"/>
              </a:rPr>
              <a:t>	The Questions Raised</a:t>
            </a:r>
            <a:endParaRPr lang="en-US" altLang="en-US" sz="4148" b="1" dirty="0">
              <a:latin typeface="Palatino" pitchFamily="2" charset="77"/>
              <a:ea typeface="ヒラギノ明朝 ProN W6" panose="02020300000000000000" pitchFamily="18" charset="-128"/>
              <a:sym typeface="Palatino" pitchFamily="2" charset="77"/>
            </a:endParaRPr>
          </a:p>
        </p:txBody>
      </p:sp>
      <p:sp>
        <p:nvSpPr>
          <p:cNvPr id="156675" name="Rectangle 2">
            <a:extLst>
              <a:ext uri="{FF2B5EF4-FFF2-40B4-BE49-F238E27FC236}">
                <a16:creationId xmlns:a16="http://schemas.microsoft.com/office/drawing/2014/main" id="{F7C43549-236F-3B4F-B851-4D6C91C774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2356" y="1703540"/>
            <a:ext cx="7968707" cy="5100882"/>
          </a:xfrm>
        </p:spPr>
        <p:txBody>
          <a:bodyPr>
            <a:normAutofit/>
          </a:bodyPr>
          <a:lstStyle/>
          <a:p>
            <a:pPr marL="635102">
              <a:buBlip>
                <a:blip r:embed="rId2"/>
              </a:buBlip>
            </a:pPr>
            <a:r>
              <a:rPr lang="en-US" altLang="en-US" dirty="0"/>
              <a:t>How often do CVO’s go beyond confirmation of an unrestricted license to obtain the full public medical board record on an applicant?</a:t>
            </a:r>
          </a:p>
          <a:p>
            <a:pPr marL="352527" indent="0">
              <a:buNone/>
            </a:pPr>
            <a:r>
              <a:rPr lang="en-US" altLang="en-US" dirty="0"/>
              <a:t>(*For purposes of this presentation, “CVO” is a proxy for any entity that is gathering applicant data for the credentialing process and performing data verifications.)</a:t>
            </a:r>
          </a:p>
          <a:p>
            <a:pPr marL="352527" indent="0">
              <a:buNone/>
            </a:pPr>
            <a:endParaRPr lang="en-US" altLang="en-US" dirty="0"/>
          </a:p>
          <a:p>
            <a:pPr marL="635102">
              <a:buBlip>
                <a:blip r:embed="rId2"/>
              </a:buBlip>
            </a:pPr>
            <a:r>
              <a:rPr lang="en-US" altLang="en-US" dirty="0"/>
              <a:t>How accurate and prompt are website postings of medical board actions against licensed practitioners?</a:t>
            </a:r>
          </a:p>
          <a:p>
            <a:pPr marL="635102">
              <a:buBlip>
                <a:blip r:embed="rId2"/>
              </a:buBlip>
            </a:pPr>
            <a:endParaRPr lang="en-US" alt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9D314961-A68B-3C4B-88DD-91EB0F558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148" b="1" dirty="0">
                <a:latin typeface="Palatino" pitchFamily="2" charset="77"/>
                <a:sym typeface="Palatino" pitchFamily="2" charset="77"/>
              </a:rPr>
              <a:t>	The Questions Raised</a:t>
            </a:r>
            <a:endParaRPr lang="en-US" altLang="en-US" sz="4148" b="1" dirty="0">
              <a:latin typeface="Palatino" pitchFamily="2" charset="77"/>
              <a:ea typeface="ヒラギノ明朝 ProN W6" panose="02020300000000000000" pitchFamily="18" charset="-128"/>
              <a:sym typeface="Palatino" pitchFamily="2" charset="77"/>
            </a:endParaRPr>
          </a:p>
        </p:txBody>
      </p:sp>
      <p:sp>
        <p:nvSpPr>
          <p:cNvPr id="156675" name="Rectangle 2">
            <a:extLst>
              <a:ext uri="{FF2B5EF4-FFF2-40B4-BE49-F238E27FC236}">
                <a16:creationId xmlns:a16="http://schemas.microsoft.com/office/drawing/2014/main" id="{F7C43549-236F-3B4F-B851-4D6C91C774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2356" y="1703540"/>
            <a:ext cx="7968707" cy="5100882"/>
          </a:xfrm>
        </p:spPr>
        <p:txBody>
          <a:bodyPr>
            <a:normAutofit/>
          </a:bodyPr>
          <a:lstStyle/>
          <a:p>
            <a:pPr marL="635102">
              <a:buBlip>
                <a:blip r:embed="rId2"/>
              </a:buBlip>
            </a:pPr>
            <a:r>
              <a:rPr lang="en-US" altLang="en-US" dirty="0"/>
              <a:t>How effective are current credentialing software packages at identifying underlying medical board issues with an applicant?</a:t>
            </a:r>
          </a:p>
          <a:p>
            <a:pPr marL="635102">
              <a:buBlip>
                <a:blip r:embed="rId2"/>
              </a:buBlip>
            </a:pPr>
            <a:r>
              <a:rPr lang="en-US" altLang="en-US" dirty="0"/>
              <a:t>How much should we expect credentialing committees to evaluate from an applicant’s history with a medical board?</a:t>
            </a:r>
          </a:p>
          <a:p>
            <a:pPr marL="635102">
              <a:buBlip>
                <a:blip r:embed="rId2"/>
              </a:buBlip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04502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4B44DA8B-5B89-524E-9DC3-98ED15EF6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038" y="344910"/>
            <a:ext cx="8066316" cy="2548602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/>
              <a:t>How often do CVO’s go beyond confirmation of an unrestricted license to obtain the full public medical board record on an applicant?</a:t>
            </a:r>
            <a:endParaRPr lang="en-US" altLang="en-US" sz="3600" b="1" dirty="0">
              <a:latin typeface="Palatino" pitchFamily="2" charset="77"/>
              <a:ea typeface="ヒラギノ明朝 ProN W6" panose="02020300000000000000" pitchFamily="18" charset="-128"/>
              <a:sym typeface="Palatino" pitchFamily="2" charset="77"/>
            </a:endParaRPr>
          </a:p>
        </p:txBody>
      </p:sp>
      <p:sp>
        <p:nvSpPr>
          <p:cNvPr id="157699" name="Rectangle 2">
            <a:extLst>
              <a:ext uri="{FF2B5EF4-FFF2-40B4-BE49-F238E27FC236}">
                <a16:creationId xmlns:a16="http://schemas.microsoft.com/office/drawing/2014/main" id="{DA69B71B-02B7-5F47-941A-1D657DA2D3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9463" y="3688914"/>
            <a:ext cx="7583487" cy="2348815"/>
          </a:xfrm>
        </p:spPr>
        <p:txBody>
          <a:bodyPr>
            <a:normAutofit/>
          </a:bodyPr>
          <a:lstStyle/>
          <a:p>
            <a:pPr marL="635102">
              <a:buBlip>
                <a:blip r:embed="rId2"/>
              </a:buBlip>
            </a:pPr>
            <a:r>
              <a:rPr lang="en-US" altLang="en-US" sz="2400" dirty="0"/>
              <a:t>Anecdotally – it appears most check the verification from the licensing board website to see if there is are any actions against the license and to confirm it is current and unrestricted.</a:t>
            </a:r>
          </a:p>
          <a:p>
            <a:pPr marL="635102">
              <a:buBlip>
                <a:blip r:embed="rId2"/>
              </a:buBlip>
            </a:pPr>
            <a:r>
              <a:rPr lang="en-US" altLang="en-US" sz="2400" dirty="0"/>
              <a:t>Is this impression accurate?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">
            <a:extLst>
              <a:ext uri="{FF2B5EF4-FFF2-40B4-BE49-F238E27FC236}">
                <a16:creationId xmlns:a16="http://schemas.microsoft.com/office/drawing/2014/main" id="{DEE04EDB-FED4-8C4B-987B-498A4336D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886" y="142875"/>
            <a:ext cx="8229600" cy="3101366"/>
          </a:xfrm>
        </p:spPr>
        <p:txBody>
          <a:bodyPr/>
          <a:lstStyle/>
          <a:p>
            <a:pPr marL="635102"/>
            <a:r>
              <a:rPr lang="en-US" altLang="en-US" sz="4219" dirty="0"/>
              <a:t>How accurate &amp; prompt are website postings of medical board actions against licensed practitioners?</a:t>
            </a:r>
          </a:p>
        </p:txBody>
      </p:sp>
      <p:sp>
        <p:nvSpPr>
          <p:cNvPr id="158723" name="Rectangle 2">
            <a:extLst>
              <a:ext uri="{FF2B5EF4-FFF2-40B4-BE49-F238E27FC236}">
                <a16:creationId xmlns:a16="http://schemas.microsoft.com/office/drawing/2014/main" id="{2EFBF73B-6B61-334A-BDEB-CEE32FFEE1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2938" y="2411016"/>
            <a:ext cx="7858125" cy="4250531"/>
          </a:xfrm>
        </p:spPr>
        <p:txBody>
          <a:bodyPr/>
          <a:lstStyle/>
          <a:p>
            <a:pPr marL="292437" indent="0">
              <a:buNone/>
            </a:pPr>
            <a:endParaRPr lang="en-US" altLang="en-US" dirty="0"/>
          </a:p>
          <a:p>
            <a:pPr marL="292437" indent="0">
              <a:buNone/>
            </a:pPr>
            <a:endParaRPr lang="en-US" altLang="en-US" dirty="0"/>
          </a:p>
          <a:p>
            <a:pPr marL="292437" indent="0">
              <a:buNone/>
            </a:pPr>
            <a:r>
              <a:rPr lang="en-US" altLang="en-US" dirty="0"/>
              <a:t>TSBME suspended practitioner 10/5/21</a:t>
            </a:r>
          </a:p>
          <a:p>
            <a:pPr marL="292437" indent="0">
              <a:buNone/>
            </a:pPr>
            <a:r>
              <a:rPr lang="en-US" altLang="en-US" dirty="0"/>
              <a:t>However, verification performed 10/13/21 – no notice of suspension (see next slide)</a:t>
            </a:r>
          </a:p>
          <a:p>
            <a:pPr marL="292437" indent="0">
              <a:buNone/>
            </a:pPr>
            <a:r>
              <a:rPr lang="en-US" altLang="en-US" dirty="0"/>
              <a:t>Website finally updated 10/22/21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1B65A-EF4C-254A-AE13-35972FA7A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from the field:</a:t>
            </a:r>
          </a:p>
        </p:txBody>
      </p:sp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506C230-F466-C04F-BF1B-83CD0D4A42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93" y="1516566"/>
            <a:ext cx="8352263" cy="4960434"/>
          </a:xfrm>
        </p:spPr>
      </p:pic>
    </p:spTree>
    <p:extLst>
      <p:ext uri="{BB962C8B-B14F-4D97-AF65-F5344CB8AC3E}">
        <p14:creationId xmlns:p14="http://schemas.microsoft.com/office/powerpoint/2010/main" val="1516494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4190-F121-493F-B137-9E1EC7EBC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A6B721-1467-4392-B276-15F24D12B2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025" y="380999"/>
            <a:ext cx="8664498" cy="5777975"/>
          </a:xfrm>
        </p:spPr>
      </p:pic>
    </p:spTree>
    <p:extLst>
      <p:ext uri="{BB962C8B-B14F-4D97-AF65-F5344CB8AC3E}">
        <p14:creationId xmlns:p14="http://schemas.microsoft.com/office/powerpoint/2010/main" val="2483717521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33974</TotalTime>
  <Words>604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Palatino</vt:lpstr>
      <vt:lpstr>Palatino Linotype</vt:lpstr>
      <vt:lpstr>Wingdings 2</vt:lpstr>
      <vt:lpstr>Revolution</vt:lpstr>
      <vt:lpstr>  CVO and Credentials Committee         Vetting of State Medical Board Data</vt:lpstr>
      <vt:lpstr>        Why Is There A Concern?</vt:lpstr>
      <vt:lpstr>    Case Examples</vt:lpstr>
      <vt:lpstr> The Questions Raised</vt:lpstr>
      <vt:lpstr> The Questions Raised</vt:lpstr>
      <vt:lpstr>How often do CVO’s go beyond confirmation of an unrestricted license to obtain the full public medical board record on an applicant?</vt:lpstr>
      <vt:lpstr>How accurate &amp; prompt are website postings of medical board actions against licensed practitioners?</vt:lpstr>
      <vt:lpstr>Examples from the field:</vt:lpstr>
      <vt:lpstr>Y</vt:lpstr>
      <vt:lpstr>CVO Software – auto response</vt:lpstr>
      <vt:lpstr>How effective are current credentialing software packages at identifying for CVOs underlying medical board issues and sanctions with an applicant?</vt:lpstr>
      <vt:lpstr>CVO Due Diligence Required</vt:lpstr>
      <vt:lpstr>How much should we expect credentialing committees to evaluate from an applicant’s history with a medical board?  Who Should Decide? When is the information a ‘red flag’?</vt:lpstr>
      <vt:lpstr>   Other Issues?</vt:lpstr>
    </vt:vector>
  </TitlesOfParts>
  <Company>MD-JD 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Talent Management</dc:title>
  <dc:creator>Sagin Todd</dc:creator>
  <cp:lastModifiedBy>JANET WILSON</cp:lastModifiedBy>
  <cp:revision>209</cp:revision>
  <cp:lastPrinted>2019-11-08T00:17:46Z</cp:lastPrinted>
  <dcterms:created xsi:type="dcterms:W3CDTF">2013-07-25T11:09:28Z</dcterms:created>
  <dcterms:modified xsi:type="dcterms:W3CDTF">2022-02-01T01:36:02Z</dcterms:modified>
</cp:coreProperties>
</file>